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2244" autoAdjust="0"/>
  </p:normalViewPr>
  <p:slideViewPr>
    <p:cSldViewPr>
      <p:cViewPr varScale="1">
        <p:scale>
          <a:sx n="99" d="100"/>
          <a:sy n="99" d="100"/>
        </p:scale>
        <p:origin x="-108" y="-4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53F33-CD7D-4A73-8F74-ABC88665AECA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60E9-4A4B-4030-A92E-FF671D608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62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53F33-CD7D-4A73-8F74-ABC88665AECA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60E9-4A4B-4030-A92E-FF671D608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86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53F33-CD7D-4A73-8F74-ABC88665AECA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60E9-4A4B-4030-A92E-FF671D608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1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53F33-CD7D-4A73-8F74-ABC88665AECA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60E9-4A4B-4030-A92E-FF671D608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93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53F33-CD7D-4A73-8F74-ABC88665AECA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60E9-4A4B-4030-A92E-FF671D608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2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53F33-CD7D-4A73-8F74-ABC88665AECA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60E9-4A4B-4030-A92E-FF671D608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51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53F33-CD7D-4A73-8F74-ABC88665AECA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60E9-4A4B-4030-A92E-FF671D608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8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53F33-CD7D-4A73-8F74-ABC88665AECA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60E9-4A4B-4030-A92E-FF671D608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80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53F33-CD7D-4A73-8F74-ABC88665AECA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60E9-4A4B-4030-A92E-FF671D608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53F33-CD7D-4A73-8F74-ABC88665AECA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60E9-4A4B-4030-A92E-FF671D608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55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53F33-CD7D-4A73-8F74-ABC88665AECA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60E9-4A4B-4030-A92E-FF671D608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55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53F33-CD7D-4A73-8F74-ABC88665AECA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760E9-4A4B-4030-A92E-FF671D608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47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tee\Desktop\gates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D0FFFF"/>
              </a:clrFrom>
              <a:clrTo>
                <a:srgbClr val="D0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250"/>
                    </a14:imgEffect>
                    <a14:imgEffect>
                      <a14:saturation sat="2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187" y="1403838"/>
            <a:ext cx="1611413" cy="261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62800" y="4038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Will Graits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6615" y="1407467"/>
            <a:ext cx="6477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“Customers order different quantities when offered discounts.”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“The reps in London aren’t selling as much as the reps in the PNW.”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0070C0"/>
                </a:solidFill>
              </a:rPr>
              <a:t>“Our customers seemed to buy more in 2013.”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“When we push beverages, we bring in more revenue.”</a:t>
            </a:r>
          </a:p>
          <a:p>
            <a:endParaRPr lang="en-US" sz="2400" dirty="0"/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My task: to turn these claims into business insights by running experiments.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615" y="609600"/>
            <a:ext cx="797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Brainstorming Session: How to Boost Sales at Northwind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408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685800"/>
            <a:ext cx="75438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Summary</a:t>
            </a:r>
          </a:p>
          <a:p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 smtClean="0">
                <a:solidFill>
                  <a:srgbClr val="C00000"/>
                </a:solidFill>
              </a:rPr>
              <a:t>“</a:t>
            </a:r>
            <a:r>
              <a:rPr lang="en-US" sz="2400" dirty="0">
                <a:solidFill>
                  <a:srgbClr val="C00000"/>
                </a:solidFill>
              </a:rPr>
              <a:t>Customers order different quantities when offered discounts</a:t>
            </a:r>
            <a:r>
              <a:rPr lang="en-US" sz="2400" dirty="0" smtClean="0">
                <a:solidFill>
                  <a:srgbClr val="C00000"/>
                </a:solidFill>
              </a:rPr>
              <a:t>.”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No.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change course; research customer behavior more.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2000" dirty="0"/>
          </a:p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“The reps in London aren’t selling as much as the reps in the PNW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.”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No.</a:t>
            </a:r>
            <a:endParaRPr lang="en-US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why London’s overall revenue is down.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2000" dirty="0"/>
          </a:p>
          <a:p>
            <a:r>
              <a:rPr lang="en-US" sz="2400" dirty="0">
                <a:solidFill>
                  <a:srgbClr val="0070C0"/>
                </a:solidFill>
              </a:rPr>
              <a:t>“Our customers seemed to buy more in 2013</a:t>
            </a:r>
            <a:r>
              <a:rPr lang="en-US" sz="2400" dirty="0" smtClean="0">
                <a:solidFill>
                  <a:srgbClr val="0070C0"/>
                </a:solidFill>
              </a:rPr>
              <a:t>.”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No.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Find the missing data for 2014.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2000" dirty="0"/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“When we push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beverage,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we bring in more revenue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.”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Yes.</a:t>
            </a:r>
          </a:p>
          <a:p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Push the booze! Research other categories to push.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8333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4972" y="685800"/>
            <a:ext cx="79013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#1. “Customers order different quantities when offered discounts.”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Customer’s choices get compared.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Does discount have an effect on behavior?</a:t>
            </a:r>
          </a:p>
        </p:txBody>
      </p:sp>
      <p:pic>
        <p:nvPicPr>
          <p:cNvPr id="1026" name="Picture 2" descr="C:\Users\Stee\Desktop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29000"/>
            <a:ext cx="7772400" cy="228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086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8" t="45913" r="78075" b="29629"/>
          <a:stretch/>
        </p:blipFill>
        <p:spPr bwMode="auto">
          <a:xfrm>
            <a:off x="457200" y="1851660"/>
            <a:ext cx="4008904" cy="3329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24972" y="685800"/>
            <a:ext cx="7901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 result: In general, a customer doesn’t buy more or fewer units of a product when offered discounts.</a:t>
            </a:r>
          </a:p>
        </p:txBody>
      </p:sp>
      <p:sp>
        <p:nvSpPr>
          <p:cNvPr id="4" name="TextBox 3"/>
          <p:cNvSpPr txBox="1"/>
          <p:nvPr/>
        </p:nvSpPr>
        <p:spPr>
          <a:xfrm rot="1624990">
            <a:off x="2254211" y="5652451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Doesn’t buy any more or less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 rot="1624990">
            <a:off x="3625596" y="5404211"/>
            <a:ext cx="1896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Buys markedly more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 rot="1624990">
            <a:off x="963713" y="5404211"/>
            <a:ext cx="1896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Buys markedly less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 rot="1624990">
            <a:off x="2894290" y="5633499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Not too much more or less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8200" y="1859101"/>
            <a:ext cx="387808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Insight: Don’t change course at this time.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Neither pushing nor removing discounts will boost sales.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Future work: Study customer behavior more.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Interactions with website? 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Calls with sales reps?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0" y="3002340"/>
            <a:ext cx="1896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C000"/>
                </a:solidFill>
              </a:rPr>
              <a:t>The</a:t>
            </a:r>
          </a:p>
          <a:p>
            <a:pPr algn="ctr"/>
            <a:r>
              <a:rPr lang="en-US" sz="2400" dirty="0" smtClean="0">
                <a:solidFill>
                  <a:srgbClr val="FFC000"/>
                </a:solidFill>
              </a:rPr>
              <a:t>“not-a-big-difference”</a:t>
            </a:r>
          </a:p>
          <a:p>
            <a:pPr algn="ctr"/>
            <a:r>
              <a:rPr lang="en-US" sz="2400" dirty="0" smtClean="0">
                <a:solidFill>
                  <a:srgbClr val="FFC000"/>
                </a:solidFill>
              </a:rPr>
              <a:t>zone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158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C:\Users\Stee\Desktop\7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39319">
            <a:off x="4316005" y="2693341"/>
            <a:ext cx="4792913" cy="306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32459" y="685800"/>
            <a:ext cx="78394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#2. “London reps aren’t selling as much as the PNW reps.”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Is the average London invoice total lower than PNW?</a:t>
            </a:r>
          </a:p>
        </p:txBody>
      </p:sp>
      <p:pic>
        <p:nvPicPr>
          <p:cNvPr id="2052" name="Picture 4" descr="C:\Users\Stee\Desktop\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0" b="30560"/>
          <a:stretch/>
        </p:blipFill>
        <p:spPr bwMode="auto">
          <a:xfrm>
            <a:off x="3549644" y="2875882"/>
            <a:ext cx="1784356" cy="78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Stee\Desktop\81721653-raster-illustration-uk-map-outline-drawing-england-map-line-icon-united-kingdom-of-great-britain-uk-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41" t="8982" r="10926" b="7130"/>
          <a:stretch/>
        </p:blipFill>
        <p:spPr bwMode="auto">
          <a:xfrm rot="20119888">
            <a:off x="237216" y="2203696"/>
            <a:ext cx="3052712" cy="388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5" t="31720" r="74219" b="23129"/>
          <a:stretch/>
        </p:blipFill>
        <p:spPr bwMode="auto">
          <a:xfrm rot="19800000">
            <a:off x="358597" y="3022816"/>
            <a:ext cx="3429352" cy="2365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5" t="31720" r="74219" b="23129"/>
          <a:stretch/>
        </p:blipFill>
        <p:spPr bwMode="auto">
          <a:xfrm rot="1800000">
            <a:off x="5154037" y="3062467"/>
            <a:ext cx="3429352" cy="2365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0913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2459" y="609600"/>
            <a:ext cx="783943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result: And </a:t>
            </a:r>
            <a:r>
              <a:rPr lang="en-US" sz="2400" strike="sngStrik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winner is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…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loser is not London. Averages invoice totals are not lower.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However! London reps are generating less revenue overall.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5800" y="3007899"/>
            <a:ext cx="4267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Insight: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Any given sale is “as good”, but fewer sales overall.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Bureaucratic hurdles?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Sloth?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Future work: collect more data before scolding London.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C:\Users\Stee\Desktop\downlo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70045"/>
            <a:ext cx="4015741" cy="279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654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609600"/>
            <a:ext cx="7620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#3. “Customers seemed to buy more in 2013 than in 2014.”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Invoice totals will reveal a more specific</a:t>
            </a:r>
            <a:b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change than gross revenue.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2427" y="57266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average 2013 invoice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8" name="Picture 2" descr="C:\Users\Stee\Desktop\2013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04"/>
          <a:stretch/>
        </p:blipFill>
        <p:spPr bwMode="auto">
          <a:xfrm>
            <a:off x="485140" y="2971799"/>
            <a:ext cx="4241800" cy="248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Stee\Desktop\2014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549400"/>
            <a:ext cx="3638550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13158" y="56504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average 2014 invoice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445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1" y="609600"/>
            <a:ext cx="76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result: Average totals were not higher in 2013.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199" y="1828800"/>
            <a:ext cx="27432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Insight: Surprise!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Some invoices for 2014 are missing.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can’t compare gross revenues until we track them down.</a:t>
            </a:r>
          </a:p>
        </p:txBody>
      </p:sp>
      <p:pic>
        <p:nvPicPr>
          <p:cNvPr id="5122" name="Picture 2" descr="C:\Users\Stee\Desktop\fly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600200"/>
            <a:ext cx="5257800" cy="473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402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685800"/>
            <a:ext cx="7620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#4. “When we push beverages, we bring in more revenue.”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Taken for granted in </a:t>
            </a:r>
            <a:b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food service.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Is it true?</a:t>
            </a: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If not true, might be</a:t>
            </a:r>
            <a:b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annoying to customers.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Some reps do it, some</a:t>
            </a:r>
            <a:b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don’t.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Compare invoices with beverages to invoices without.</a:t>
            </a:r>
          </a:p>
        </p:txBody>
      </p:sp>
      <p:pic>
        <p:nvPicPr>
          <p:cNvPr id="6147" name="Picture 3" descr="C:\Users\Stee\Desktop\beer lad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9" r="18612"/>
          <a:stretch/>
        </p:blipFill>
        <p:spPr bwMode="auto">
          <a:xfrm>
            <a:off x="3886200" y="1524000"/>
            <a:ext cx="3911600" cy="355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796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5" t="39752" r="82744" b="27902"/>
          <a:stretch/>
        </p:blipFill>
        <p:spPr bwMode="auto">
          <a:xfrm>
            <a:off x="762000" y="1280582"/>
            <a:ext cx="4974657" cy="5167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0" y="685800"/>
            <a:ext cx="76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result: Is it true?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Yes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43600" y="1295400"/>
            <a:ext cx="24384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Insight: Add the “beverage push” to best practices for sales reps.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Compare other categories, e.g. seafood and meat. “While you’re buying proteins…”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rot="5400000">
            <a:off x="1458989" y="2351011"/>
            <a:ext cx="2418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Average invoice total with </a:t>
            </a:r>
            <a:r>
              <a:rPr lang="en-US" sz="1400" b="1" dirty="0" err="1" smtClean="0">
                <a:solidFill>
                  <a:schemeClr val="accent6">
                    <a:lumMod val="75000"/>
                  </a:schemeClr>
                </a:solidFill>
              </a:rPr>
              <a:t>bev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5400000">
            <a:off x="953988" y="2475013"/>
            <a:ext cx="2667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</a:rPr>
              <a:t>Average invoice total </a:t>
            </a:r>
            <a:r>
              <a:rPr lang="en-US" sz="1400" b="1" dirty="0" smtClean="0">
                <a:solidFill>
                  <a:srgbClr val="0070C0"/>
                </a:solidFill>
              </a:rPr>
              <a:t>without </a:t>
            </a:r>
            <a:r>
              <a:rPr lang="en-US" sz="1400" b="1" dirty="0" err="1" smtClean="0">
                <a:solidFill>
                  <a:srgbClr val="0070C0"/>
                </a:solidFill>
              </a:rPr>
              <a:t>bev</a:t>
            </a:r>
            <a:endParaRPr lang="en-US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839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</TotalTime>
  <Words>483</Words>
  <Application>Microsoft Office PowerPoint</Application>
  <PresentationFormat>On-screen Show (4:3)</PresentationFormat>
  <Paragraphs>87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Stee</dc:creator>
  <cp:lastModifiedBy>Stee</cp:lastModifiedBy>
  <cp:revision>17</cp:revision>
  <dcterms:created xsi:type="dcterms:W3CDTF">2019-02-02T15:56:03Z</dcterms:created>
  <dcterms:modified xsi:type="dcterms:W3CDTF">2019-02-06T16:26:22Z</dcterms:modified>
</cp:coreProperties>
</file>